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60" r:id="rId2"/>
    <p:sldId id="261" r:id="rId3"/>
  </p:sldIdLst>
  <p:sldSz cx="10058400" cy="7772400"/>
  <p:notesSz cx="70104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99FF99"/>
    <a:srgbClr val="99FF66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71"/>
    <p:restoredTop sz="94357"/>
  </p:normalViewPr>
  <p:slideViewPr>
    <p:cSldViewPr>
      <p:cViewPr varScale="1">
        <p:scale>
          <a:sx n="67" d="100"/>
          <a:sy n="67" d="100"/>
        </p:scale>
        <p:origin x="768" y="184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39E15A-C791-4C8D-98B1-8F803BE49698}" type="datetimeFigureOut">
              <a:rPr lang="en-US" smtClean="0"/>
              <a:t>2/13/18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696913"/>
            <a:ext cx="451167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8A2C2-10FC-436B-BAC7-152224EA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04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9363" y="696913"/>
            <a:ext cx="451167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8A2C2-10FC-436B-BAC7-152224EA8C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1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B089-4BCF-460F-9A7C-FDF2A202E3D9}" type="datetimeFigureOut">
              <a:rPr lang="en-US" smtClean="0"/>
              <a:t>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3AAE-E635-45FB-B8E5-5FA155BC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639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B089-4BCF-460F-9A7C-FDF2A202E3D9}" type="datetimeFigureOut">
              <a:rPr lang="en-US" smtClean="0"/>
              <a:t>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3AAE-E635-45FB-B8E5-5FA155BC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2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B089-4BCF-460F-9A7C-FDF2A202E3D9}" type="datetimeFigureOut">
              <a:rPr lang="en-US" smtClean="0"/>
              <a:t>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3AAE-E635-45FB-B8E5-5FA155BC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B089-4BCF-460F-9A7C-FDF2A202E3D9}" type="datetimeFigureOut">
              <a:rPr lang="en-US" smtClean="0"/>
              <a:t>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3AAE-E635-45FB-B8E5-5FA155BC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590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B089-4BCF-460F-9A7C-FDF2A202E3D9}" type="datetimeFigureOut">
              <a:rPr lang="en-US" smtClean="0"/>
              <a:t>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3AAE-E635-45FB-B8E5-5FA155BC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51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B089-4BCF-460F-9A7C-FDF2A202E3D9}" type="datetimeFigureOut">
              <a:rPr lang="en-US" smtClean="0"/>
              <a:t>2/13/18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3AAE-E635-45FB-B8E5-5FA155BC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08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B089-4BCF-460F-9A7C-FDF2A202E3D9}" type="datetimeFigureOut">
              <a:rPr lang="en-US" smtClean="0"/>
              <a:t>2/13/18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3AAE-E635-45FB-B8E5-5FA155BC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65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B089-4BCF-460F-9A7C-FDF2A202E3D9}" type="datetimeFigureOut">
              <a:rPr lang="en-US" smtClean="0"/>
              <a:t>2/13/18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3AAE-E635-45FB-B8E5-5FA155BC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89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B089-4BCF-460F-9A7C-FDF2A202E3D9}" type="datetimeFigureOut">
              <a:rPr lang="en-US" smtClean="0"/>
              <a:t>2/13/18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3AAE-E635-45FB-B8E5-5FA155BC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343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B089-4BCF-460F-9A7C-FDF2A202E3D9}" type="datetimeFigureOut">
              <a:rPr lang="en-US" smtClean="0"/>
              <a:t>2/13/18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3AAE-E635-45FB-B8E5-5FA155BC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13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B089-4BCF-460F-9A7C-FDF2A202E3D9}" type="datetimeFigureOut">
              <a:rPr lang="en-US" smtClean="0"/>
              <a:t>2/13/18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3AAE-E635-45FB-B8E5-5FA155BC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103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AB089-4BCF-460F-9A7C-FDF2A202E3D9}" type="datetimeFigureOut">
              <a:rPr lang="en-US" smtClean="0"/>
              <a:t>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93AAE-E635-45FB-B8E5-5FA155BC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74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167526"/>
              </p:ext>
            </p:extLst>
          </p:nvPr>
        </p:nvGraphicFramePr>
        <p:xfrm>
          <a:off x="0" y="-81099"/>
          <a:ext cx="10058400" cy="7929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1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6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3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78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02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4925">
                <a:tc gridSpan="5">
                  <a:txBody>
                    <a:bodyPr/>
                    <a:lstStyle/>
                    <a:p>
                      <a:pPr algn="ctr"/>
                      <a:r>
                        <a:rPr lang="en-US" sz="2000" spc="0" baseline="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EVALUATING MITRAL REGURGITATION</a:t>
                      </a:r>
                      <a:endParaRPr lang="en-US" sz="2000" spc="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292" marR="50292" marT="51816" marB="51816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886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 marL="50292" marR="50292" marT="51816" marB="518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Example</a:t>
                      </a:r>
                    </a:p>
                  </a:txBody>
                  <a:tcPr marL="50292" marR="50292" marT="51816" marB="518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Optimization</a:t>
                      </a:r>
                    </a:p>
                  </a:txBody>
                  <a:tcPr marL="50292" marR="50292" marT="51816" marB="518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Advantages</a:t>
                      </a:r>
                    </a:p>
                  </a:txBody>
                  <a:tcPr marL="50292" marR="50292" marT="51816" marB="518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Limitations/Pitfalls</a:t>
                      </a:r>
                    </a:p>
                  </a:txBody>
                  <a:tcPr marL="50292" marR="50292" marT="51816" marB="5181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06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Vena Contracta</a:t>
                      </a:r>
                    </a:p>
                    <a:p>
                      <a:pPr algn="ctr"/>
                      <a:r>
                        <a:rPr lang="en-US" sz="16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(VC Width)</a:t>
                      </a:r>
                    </a:p>
                  </a:txBody>
                  <a:tcPr marL="50292" marR="50292" marT="51816" marB="51816" anchor="ctr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292" marR="50292" marT="51816" marB="51816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Zoom </a:t>
                      </a:r>
                      <a:r>
                        <a:rPr lang="en-US" sz="900" b="0" baseline="0" dirty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MV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&amp; optimize image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PLAX or Apical 3 Chamber (A3C)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2D calipers only – No calculation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Color Doppler</a:t>
                      </a:r>
                      <a:r>
                        <a:rPr lang="en-US" sz="900" baseline="0" dirty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sector narrow around valve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i="0" u="sng" dirty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DO NOT</a:t>
                      </a:r>
                      <a:r>
                        <a:rPr lang="en-US" sz="900" i="1" u="none" baseline="0" dirty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en-US" sz="900" u="none" dirty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adjust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your baseline/aliasing velocity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Measure narrowest diameter of the proximal jet as it emerges from orifice, perpendicular to mitral leaflet closure</a:t>
                      </a:r>
                    </a:p>
                    <a:p>
                      <a:endParaRPr lang="en-US" sz="2000" dirty="0"/>
                    </a:p>
                  </a:txBody>
                  <a:tcPr marL="50292" marR="50292" marT="51816" marB="51816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Independent of flow rate/driving pressure of fixed orifice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May</a:t>
                      </a:r>
                      <a:r>
                        <a:rPr lang="en-US" sz="100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be applied in eccentric jets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Easy to distinguish mild from severe MR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Less dependent on technical factors</a:t>
                      </a:r>
                      <a:endParaRPr lang="en-US" sz="10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292" marR="50292" marT="51816" marB="51816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Multiple jets = underestimation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Single frame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Convergence</a:t>
                      </a:r>
                      <a:r>
                        <a:rPr lang="en-US" sz="100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zone needs to be visualized for adequate measurement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Overestimation when MR is not holosystolic</a:t>
                      </a:r>
                      <a:endParaRPr lang="en-US" sz="10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292" marR="50292" marT="51816" marB="5181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24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Flow</a:t>
                      </a:r>
                      <a:r>
                        <a:rPr lang="en-US" sz="160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Convergence Method</a:t>
                      </a:r>
                    </a:p>
                    <a:p>
                      <a:pPr algn="ctr"/>
                      <a:r>
                        <a:rPr lang="en-US" sz="160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(PISA)</a:t>
                      </a:r>
                      <a:endParaRPr lang="en-US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292" marR="50292" marT="51816" marB="51816" anchor="ctr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292" marR="50292" marT="51816" marB="51816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1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Zoom</a:t>
                      </a:r>
                      <a:r>
                        <a:rPr lang="en-US" sz="10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 MV</a:t>
                      </a:r>
                      <a:r>
                        <a:rPr lang="en-US" sz="100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en-US" sz="10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&amp; optimize</a:t>
                      </a:r>
                      <a:r>
                        <a:rPr lang="en-US" sz="100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image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Apical 4 Chamber (A4C) view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Adjust Color Doppler baseline towards direction of regurgitant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jet: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30 -40 cm/sec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    </a:t>
                      </a:r>
                      <a:r>
                        <a:rPr lang="en-US" sz="1000" b="1" baseline="0" dirty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TTE: 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down</a:t>
                      </a:r>
                      <a:br>
                        <a:rPr lang="en-US" sz="1000" b="1" dirty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</a:b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     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TEE: </a:t>
                      </a:r>
                      <a:r>
                        <a:rPr lang="en-US" sz="1000" b="1" baseline="0" dirty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up</a:t>
                      </a:r>
                      <a:endParaRPr lang="en-US" sz="1000" baseline="0" dirty="0">
                        <a:solidFill>
                          <a:schemeClr val="tx1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aseline="0" dirty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Obtain cine loop with adjusted baseline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aseline="0" dirty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Measure radius (diameter length) from point of outer color aliasing to vena contracta/mitral leaflet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aseline="0" dirty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Utilize color compare/simultaneous view to ensure accuracy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aseline="0" dirty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Obtain MR VTI (CW) – use multiple windows to obtain best signal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292" marR="50292" marT="51816" marB="51816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Absence of proximal flow convergence usually sign of mild MR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May be used in presence of valvular</a:t>
                      </a:r>
                      <a:r>
                        <a:rPr lang="en-US" sz="100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regurgitation or stenosis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More accurate for central jets</a:t>
                      </a:r>
                      <a:endParaRPr lang="en-US" sz="10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292" marR="50292" marT="51816" marB="51816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Errors are squared! Msmt can lead to substantial errors in EROA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Single frame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Eccentric jets are less accurate - may impinge on hemisphere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May not be accurate when multiple jets present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Overestimation when MR is not holosystolic</a:t>
                      </a:r>
                      <a:endParaRPr lang="en-US" sz="10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endParaRPr lang="en-US" sz="10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292" marR="50292" marT="51816" marB="5181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427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Regurgitant Volume and Fraction</a:t>
                      </a:r>
                    </a:p>
                    <a:p>
                      <a:pPr algn="ctr"/>
                      <a:r>
                        <a:rPr lang="en-US" sz="12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(Rvol = </a:t>
                      </a:r>
                    </a:p>
                    <a:p>
                      <a:pPr algn="ctr"/>
                      <a:r>
                        <a:rPr lang="en-US" sz="12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SV</a:t>
                      </a:r>
                      <a:r>
                        <a:rPr lang="en-US" sz="7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MV</a:t>
                      </a:r>
                      <a:r>
                        <a:rPr lang="en-US" sz="12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– SV</a:t>
                      </a:r>
                      <a:r>
                        <a:rPr lang="en-US" sz="8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LVOT</a:t>
                      </a:r>
                      <a:r>
                        <a:rPr lang="en-US" sz="12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)</a:t>
                      </a:r>
                    </a:p>
                  </a:txBody>
                  <a:tcPr marL="50292" marR="50292" marT="51816" marB="51816" anchor="ctr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292" marR="50292" marT="51816" marB="51816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LVOT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diameter measured in </a:t>
                      </a:r>
                      <a:r>
                        <a:rPr lang="en-US" sz="1000" u="sng" baseline="0" dirty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mid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en-US" sz="1000" u="sng" baseline="0" dirty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systole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; PW from apical view at same site of LVOT msmt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Mitral annulus diameter measured at </a:t>
                      </a:r>
                      <a:r>
                        <a:rPr lang="en-US" sz="1000" u="sng" baseline="0" dirty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mid diastole</a:t>
                      </a:r>
                      <a:r>
                        <a:rPr lang="en-US" sz="1000" u="none" baseline="0" dirty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from A4C &amp; A2C (average)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PW at mitral annular level in diastole from A4C &amp; A2C views to obtain VTI (average)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Total</a:t>
                      </a:r>
                      <a:r>
                        <a:rPr lang="en-US" sz="100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LV Stroke Volume can be measured by PW technique at mitral annulus or by difference between LVED &amp; LVES Volumes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LV Volumes are best measured by 3D (If 3D not available, use 2D method of disks)</a:t>
                      </a:r>
                      <a:endParaRPr lang="en-US" sz="10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292" marR="50292" marT="51816" marB="51816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Quantitative, valid with multiple jets and eccentric jets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Provides both lesion severity (EROA, RF)</a:t>
                      </a:r>
                      <a:r>
                        <a:rPr lang="en-US" sz="100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and volume overload (Rvol)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Validated</a:t>
                      </a:r>
                      <a:endParaRPr lang="en-US" sz="10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292" marR="50292" marT="51816" marB="51816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Not valid when</a:t>
                      </a:r>
                      <a:r>
                        <a:rPr lang="en-US" sz="100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aortic regurgitation is present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Small errors in each measurement can combine to magnify error in final results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Averaging several reads when patient in arrhythmia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PW (MV Stroke Volume) and LV volume method may give different results</a:t>
                      </a:r>
                      <a:endParaRPr lang="en-US" sz="10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292" marR="50292" marT="51816" marB="5181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754" y="762000"/>
            <a:ext cx="2634214" cy="1761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952" y="3131460"/>
            <a:ext cx="386988" cy="1761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16531" y="2778022"/>
            <a:ext cx="917886" cy="383695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9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Baseline Shift</a:t>
            </a:r>
          </a:p>
          <a:p>
            <a:r>
              <a:rPr lang="en-US" sz="9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DOWN: TTE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676580" y="3161717"/>
            <a:ext cx="115579" cy="46540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206733" y="4523810"/>
            <a:ext cx="468741" cy="41639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295537" y="4940205"/>
            <a:ext cx="838881" cy="383695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9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Aliasing Velocity</a:t>
            </a:r>
          </a:p>
        </p:txBody>
      </p:sp>
      <p:cxnSp>
        <p:nvCxnSpPr>
          <p:cNvPr id="24" name="Elbow Connector 23"/>
          <p:cNvCxnSpPr/>
          <p:nvPr/>
        </p:nvCxnSpPr>
        <p:spPr>
          <a:xfrm rot="5400000">
            <a:off x="3213584" y="5036342"/>
            <a:ext cx="191847" cy="13970"/>
          </a:xfrm>
          <a:prstGeom prst="bentConnector4">
            <a:avLst>
              <a:gd name="adj1" fmla="val 101313"/>
              <a:gd name="adj2" fmla="val -96922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467" y="2759028"/>
            <a:ext cx="1859568" cy="2383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376447"/>
            <a:ext cx="1311280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050" y="6675119"/>
            <a:ext cx="1003550" cy="1097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6656607"/>
            <a:ext cx="1311280" cy="1097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" name="Straight Connector 29"/>
          <p:cNvCxnSpPr/>
          <p:nvPr/>
        </p:nvCxnSpPr>
        <p:spPr>
          <a:xfrm>
            <a:off x="3135767" y="7162800"/>
            <a:ext cx="310679" cy="60959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984" y="5406264"/>
            <a:ext cx="843681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1754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304800"/>
            <a:ext cx="7315200" cy="3810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2000" b="1" dirty="0"/>
              <a:t>Chronic Mitral Regurgitation by Doppler Echocardiography</a:t>
            </a:r>
          </a:p>
        </p:txBody>
      </p:sp>
      <p:cxnSp>
        <p:nvCxnSpPr>
          <p:cNvPr id="5" name="Straight Arrow Connector 4"/>
          <p:cNvCxnSpPr>
            <a:stCxn id="3" idx="2"/>
          </p:cNvCxnSpPr>
          <p:nvPr/>
        </p:nvCxnSpPr>
        <p:spPr>
          <a:xfrm>
            <a:off x="4953000" y="685800"/>
            <a:ext cx="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139937" y="1066800"/>
            <a:ext cx="3679963" cy="292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00" b="1" dirty="0"/>
              <a:t>Does MR meet specific criteria for mild or severe?</a:t>
            </a:r>
          </a:p>
        </p:txBody>
      </p:sp>
      <p:cxnSp>
        <p:nvCxnSpPr>
          <p:cNvPr id="9" name="Straight Connector 8"/>
          <p:cNvCxnSpPr>
            <a:stCxn id="6" idx="3"/>
          </p:cNvCxnSpPr>
          <p:nvPr/>
        </p:nvCxnSpPr>
        <p:spPr>
          <a:xfrm flipV="1">
            <a:off x="6819900" y="1205300"/>
            <a:ext cx="1714500" cy="76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1"/>
          </p:cNvCxnSpPr>
          <p:nvPr/>
        </p:nvCxnSpPr>
        <p:spPr>
          <a:xfrm flipH="1" flipV="1">
            <a:off x="1371601" y="1205300"/>
            <a:ext cx="1768336" cy="76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8534400" y="1205299"/>
            <a:ext cx="0" cy="39490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371600" y="1205299"/>
            <a:ext cx="0" cy="3187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010400" y="1600200"/>
            <a:ext cx="2590800" cy="116955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Specific Criteria for Severe MR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Flail leaflet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VCW </a:t>
            </a:r>
            <a:r>
              <a:rPr lang="en-US" sz="1000" u="sng" dirty="0"/>
              <a:t>&gt;</a:t>
            </a:r>
            <a:r>
              <a:rPr lang="en-US" sz="1000" dirty="0"/>
              <a:t> 0.7 cm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PISA radius </a:t>
            </a:r>
            <a:r>
              <a:rPr lang="en-US" sz="1000" u="sng" dirty="0"/>
              <a:t>&gt;</a:t>
            </a:r>
            <a:r>
              <a:rPr lang="en-US" sz="1000" dirty="0"/>
              <a:t> 1.0 cm at Nyquist 30-40 cm/s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Central large jet &gt; 50% of LA area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Pulmonary vein systolic flow reversal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Enlarged LV with normal function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8600" y="1524000"/>
            <a:ext cx="2590800" cy="1323439"/>
          </a:xfrm>
          <a:prstGeom prst="rect">
            <a:avLst/>
          </a:prstGeom>
          <a:solidFill>
            <a:srgbClr val="99FF99">
              <a:alpha val="72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Specific Criteria for Mild MR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Small, narrow central jet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VCW </a:t>
            </a:r>
            <a:r>
              <a:rPr lang="en-US" sz="1000" u="sng" dirty="0"/>
              <a:t>&lt;</a:t>
            </a:r>
            <a:r>
              <a:rPr lang="en-US" sz="1000" dirty="0"/>
              <a:t> 0.3 cm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PISA radius absent or </a:t>
            </a:r>
            <a:r>
              <a:rPr lang="en-US" sz="1000" u="sng" dirty="0"/>
              <a:t>&lt;</a:t>
            </a:r>
            <a:r>
              <a:rPr lang="en-US" sz="1000" dirty="0"/>
              <a:t> 0.3 cm at Nyquist 30-40 cm/s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Mitral A wave dominant inflow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Soft or incomplete jet by CW Doppler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Normal LV and LA size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10000" y="1609203"/>
            <a:ext cx="236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2-3 Criteria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5791200" y="1868868"/>
            <a:ext cx="1219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819400" y="1868868"/>
            <a:ext cx="1371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953000" y="2008016"/>
            <a:ext cx="0" cy="35418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971800" y="2362200"/>
            <a:ext cx="3886200" cy="292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/>
              <a:t>Perform quantitative methods whenever possible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4948030" y="2655008"/>
            <a:ext cx="4970" cy="3172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057400" y="2972220"/>
            <a:ext cx="5791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057400" y="2972220"/>
            <a:ext cx="0" cy="1519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962400" y="2969117"/>
            <a:ext cx="0" cy="1519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096000" y="2972220"/>
            <a:ext cx="0" cy="1519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848600" y="2972220"/>
            <a:ext cx="0" cy="1519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0" y="3130055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/>
              <a:t>&gt;</a:t>
            </a:r>
            <a:r>
              <a:rPr lang="en-US" sz="1400" dirty="0"/>
              <a:t>4 Criteria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447800" y="3123305"/>
            <a:ext cx="1524000" cy="830997"/>
          </a:xfrm>
          <a:prstGeom prst="rect">
            <a:avLst/>
          </a:prstGeom>
          <a:solidFill>
            <a:srgbClr val="99FF99">
              <a:alpha val="66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EROA &lt; 0.2 cm</a:t>
            </a:r>
            <a:r>
              <a:rPr lang="en-US" sz="1200" b="1" baseline="30000" dirty="0"/>
              <a:t>2</a:t>
            </a:r>
          </a:p>
          <a:p>
            <a:pPr algn="ctr"/>
            <a:r>
              <a:rPr lang="en-US" sz="1200" b="1" dirty="0"/>
              <a:t>Rvol &lt; 30 ml</a:t>
            </a:r>
          </a:p>
          <a:p>
            <a:pPr algn="ctr"/>
            <a:r>
              <a:rPr lang="en-US" sz="1200" b="1" dirty="0"/>
              <a:t>RF &lt; 30%</a:t>
            </a:r>
          </a:p>
          <a:p>
            <a:pPr algn="ctr"/>
            <a:r>
              <a:rPr lang="en-US" sz="1200" dirty="0"/>
              <a:t>Grade I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318013" y="3126912"/>
            <a:ext cx="1600200" cy="830997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EROA 0.2 – 0.29 cm</a:t>
            </a:r>
            <a:r>
              <a:rPr lang="en-US" sz="1200" b="1" baseline="30000" dirty="0"/>
              <a:t>2</a:t>
            </a:r>
          </a:p>
          <a:p>
            <a:pPr algn="ctr"/>
            <a:r>
              <a:rPr lang="en-US" sz="1200" b="1" dirty="0"/>
              <a:t>Rvol 30-44 ml</a:t>
            </a:r>
          </a:p>
          <a:p>
            <a:pPr algn="ctr"/>
            <a:r>
              <a:rPr lang="en-US" sz="1200" b="1" dirty="0"/>
              <a:t>RF 30-39%</a:t>
            </a:r>
          </a:p>
          <a:p>
            <a:pPr algn="ctr"/>
            <a:r>
              <a:rPr lang="en-US" sz="1200" dirty="0"/>
              <a:t>Grade II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257800" y="3124704"/>
            <a:ext cx="1600200" cy="830997"/>
          </a:xfrm>
          <a:prstGeom prst="rect">
            <a:avLst/>
          </a:prstGeom>
          <a:gradFill flip="none" rotWithShape="1">
            <a:gsLst>
              <a:gs pos="0">
                <a:srgbClr val="FFFF66"/>
              </a:gs>
              <a:gs pos="64000">
                <a:schemeClr val="accent6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EROA 0.30 -0.39 cm</a:t>
            </a:r>
            <a:r>
              <a:rPr lang="en-US" sz="1200" b="1" baseline="30000" dirty="0"/>
              <a:t>2</a:t>
            </a:r>
          </a:p>
          <a:p>
            <a:pPr algn="ctr"/>
            <a:r>
              <a:rPr lang="en-US" sz="1200" b="1" dirty="0"/>
              <a:t>Rvol 45-59 ml</a:t>
            </a:r>
          </a:p>
          <a:p>
            <a:pPr algn="ctr"/>
            <a:r>
              <a:rPr lang="en-US" sz="1200" b="1" dirty="0"/>
              <a:t>RF 40-49%</a:t>
            </a:r>
          </a:p>
          <a:p>
            <a:pPr algn="ctr"/>
            <a:r>
              <a:rPr lang="en-US" sz="1200" dirty="0"/>
              <a:t>Grade III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86600" y="3124704"/>
            <a:ext cx="1524000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EROA </a:t>
            </a:r>
            <a:r>
              <a:rPr lang="en-US" sz="1200" b="1" u="sng" dirty="0"/>
              <a:t>&gt;</a:t>
            </a:r>
            <a:r>
              <a:rPr lang="en-US" sz="1200" b="1" dirty="0"/>
              <a:t> 0.4 cm</a:t>
            </a:r>
            <a:r>
              <a:rPr lang="en-US" sz="1200" b="1" baseline="30000" dirty="0"/>
              <a:t>2</a:t>
            </a:r>
          </a:p>
          <a:p>
            <a:pPr algn="ctr"/>
            <a:r>
              <a:rPr lang="en-US" sz="1200" b="1" dirty="0"/>
              <a:t>Rvol </a:t>
            </a:r>
            <a:r>
              <a:rPr lang="en-US" sz="1200" b="1" u="sng" dirty="0"/>
              <a:t>&gt;</a:t>
            </a:r>
            <a:r>
              <a:rPr lang="en-US" sz="1200" b="1" dirty="0"/>
              <a:t> 60 ml</a:t>
            </a:r>
          </a:p>
          <a:p>
            <a:pPr algn="ctr"/>
            <a:r>
              <a:rPr lang="en-US" sz="1200" b="1" dirty="0"/>
              <a:t>RF </a:t>
            </a:r>
            <a:r>
              <a:rPr lang="en-US" sz="1200" b="1" u="sng" dirty="0"/>
              <a:t>&gt;</a:t>
            </a:r>
            <a:r>
              <a:rPr lang="en-US" sz="1200" b="1" dirty="0"/>
              <a:t> 50%</a:t>
            </a:r>
          </a:p>
          <a:p>
            <a:pPr algn="ctr"/>
            <a:r>
              <a:rPr lang="en-US" sz="1200" dirty="0"/>
              <a:t>Grade IV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968237" y="4738205"/>
            <a:ext cx="2171700" cy="707886"/>
          </a:xfrm>
          <a:prstGeom prst="rect">
            <a:avLst/>
          </a:prstGeom>
          <a:solidFill>
            <a:srgbClr val="99FF99">
              <a:alpha val="66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MILD</a:t>
            </a:r>
          </a:p>
          <a:p>
            <a:pPr algn="ctr"/>
            <a:r>
              <a:rPr lang="en-US" b="1" dirty="0"/>
              <a:t>MR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962400" y="4738205"/>
            <a:ext cx="2171700" cy="70788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MODERATE</a:t>
            </a:r>
          </a:p>
          <a:p>
            <a:pPr algn="ctr"/>
            <a:r>
              <a:rPr lang="en-US" b="1" dirty="0"/>
              <a:t>MR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010400" y="4741518"/>
            <a:ext cx="217170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SEVERE</a:t>
            </a:r>
          </a:p>
          <a:p>
            <a:pPr algn="ctr"/>
            <a:r>
              <a:rPr lang="en-US" b="1" dirty="0"/>
              <a:t>MR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4343400" y="3957909"/>
            <a:ext cx="0" cy="7664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5638800" y="3954302"/>
            <a:ext cx="0" cy="7700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7" idx="2"/>
          </p:cNvCxnSpPr>
          <p:nvPr/>
        </p:nvCxnSpPr>
        <p:spPr>
          <a:xfrm>
            <a:off x="2209800" y="3954302"/>
            <a:ext cx="0" cy="7700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1143000" y="2847439"/>
            <a:ext cx="0" cy="187696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8839200" y="2769751"/>
            <a:ext cx="0" cy="19546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1" idx="2"/>
          </p:cNvCxnSpPr>
          <p:nvPr/>
        </p:nvCxnSpPr>
        <p:spPr>
          <a:xfrm>
            <a:off x="7848600" y="3955701"/>
            <a:ext cx="0" cy="7686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400800" y="3957909"/>
            <a:ext cx="0" cy="6140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6400800" y="4572000"/>
            <a:ext cx="83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7239000" y="4572000"/>
            <a:ext cx="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6400800" y="4012656"/>
            <a:ext cx="129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3 specific criteria for severe MR or elliptical orifice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8839200" y="3126912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/>
              <a:t>&gt;</a:t>
            </a:r>
            <a:r>
              <a:rPr lang="en-US" sz="1400" dirty="0"/>
              <a:t>4 Criteria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066800" y="1205300"/>
            <a:ext cx="22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</a:t>
            </a:r>
          </a:p>
        </p:txBody>
      </p:sp>
      <p:sp>
        <p:nvSpPr>
          <p:cNvPr id="82" name="Rectangle 81"/>
          <p:cNvSpPr/>
          <p:nvPr/>
        </p:nvSpPr>
        <p:spPr>
          <a:xfrm>
            <a:off x="8610600" y="1248860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**</a:t>
            </a:r>
          </a:p>
        </p:txBody>
      </p:sp>
      <p:graphicFrame>
        <p:nvGraphicFramePr>
          <p:cNvPr id="84" name="Table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849189"/>
              </p:ext>
            </p:extLst>
          </p:nvPr>
        </p:nvGraphicFramePr>
        <p:xfrm>
          <a:off x="1088749" y="5638800"/>
          <a:ext cx="7718562" cy="5181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03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1460">
                <a:tc>
                  <a:txBody>
                    <a:bodyPr/>
                    <a:lstStyle/>
                    <a:p>
                      <a:r>
                        <a:rPr lang="en-US" sz="1100" b="0" dirty="0"/>
                        <a:t>*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Beware of underestimation of MR severity in eccentric,</a:t>
                      </a:r>
                      <a:r>
                        <a:rPr lang="en-US" sz="1100" b="0" baseline="0" dirty="0"/>
                        <a:t> wall impinging jets; quantitation is advised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en-US" sz="1100" dirty="0"/>
                        <a:t>**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All values</a:t>
                      </a:r>
                      <a:r>
                        <a:rPr lang="en-US" sz="1100" baseline="0" dirty="0"/>
                        <a:t> for EROA by PISA assume holosystolic MR; single </a:t>
                      </a:r>
                      <a:r>
                        <a:rPr lang="en-US" sz="1100" baseline="0" dirty="0" err="1"/>
                        <a:t>grame</a:t>
                      </a:r>
                      <a:r>
                        <a:rPr lang="en-US" sz="1100" baseline="0" dirty="0"/>
                        <a:t> EROA by PISA and VCW overestimate on-holosystolic MR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0" name="Table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669024"/>
              </p:ext>
            </p:extLst>
          </p:nvPr>
        </p:nvGraphicFramePr>
        <p:xfrm>
          <a:off x="2811532" y="6262552"/>
          <a:ext cx="6568936" cy="112772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162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6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267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Mitral Inflow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83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E velocity </a:t>
                      </a:r>
                      <a:r>
                        <a:rPr lang="en-US" sz="1200" b="1" u="sng" dirty="0"/>
                        <a:t>&gt;</a:t>
                      </a:r>
                      <a:r>
                        <a:rPr lang="en-US" sz="1200" b="1" dirty="0"/>
                        <a:t> 1.2 m/sec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Supportive sign of severe MR 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dirty="0"/>
                        <a:t>(not specific in secondary MR,</a:t>
                      </a:r>
                      <a:r>
                        <a:rPr lang="en-US" sz="1200" baseline="0" dirty="0"/>
                        <a:t> atrial fibrillation and mitral stenosis)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57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Dominant A-wave</a:t>
                      </a:r>
                      <a:r>
                        <a:rPr lang="en-US" sz="1200" b="1" baseline="0" dirty="0"/>
                        <a:t> pattern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u="sng" dirty="0"/>
                        <a:t>Excludes</a:t>
                      </a:r>
                      <a:r>
                        <a:rPr lang="en-US" sz="1200" baseline="0" dirty="0"/>
                        <a:t> severe MR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1" name="TextBox 90"/>
          <p:cNvSpPr txBox="1"/>
          <p:nvPr/>
        </p:nvSpPr>
        <p:spPr>
          <a:xfrm>
            <a:off x="468381" y="6457083"/>
            <a:ext cx="19588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Dependent on LV relaxation and filling pressures</a:t>
            </a:r>
          </a:p>
        </p:txBody>
      </p:sp>
      <p:cxnSp>
        <p:nvCxnSpPr>
          <p:cNvPr id="93" name="Straight Arrow Connector 92"/>
          <p:cNvCxnSpPr/>
          <p:nvPr/>
        </p:nvCxnSpPr>
        <p:spPr>
          <a:xfrm flipH="1">
            <a:off x="2263637" y="6826415"/>
            <a:ext cx="55576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553200" y="7467600"/>
            <a:ext cx="3429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/>
              <a:t>Modified from JASE 2017 </a:t>
            </a:r>
            <a:r>
              <a:rPr lang="en-US" sz="1000" i="1" dirty="0" err="1"/>
              <a:t>Valvular</a:t>
            </a:r>
            <a:r>
              <a:rPr lang="en-US" sz="1000" i="1" dirty="0"/>
              <a:t> Regurgitation Guidelines</a:t>
            </a:r>
          </a:p>
        </p:txBody>
      </p:sp>
    </p:spTree>
    <p:extLst>
      <p:ext uri="{BB962C8B-B14F-4D97-AF65-F5344CB8AC3E}">
        <p14:creationId xmlns:p14="http://schemas.microsoft.com/office/powerpoint/2010/main" val="2065653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3180</TotalTime>
  <Words>660</Words>
  <Application>Microsoft Macintosh PowerPoint</Application>
  <PresentationFormat>Custom</PresentationFormat>
  <Paragraphs>114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 Unicode MS</vt:lpstr>
      <vt:lpstr>Arial</vt:lpstr>
      <vt:lpstr>Arial Narrow</vt:lpstr>
      <vt:lpstr>Calibri</vt:lpstr>
      <vt:lpstr>Office Theme</vt:lpstr>
      <vt:lpstr>PowerPoint Presentation</vt:lpstr>
      <vt:lpstr>Chronic Mitral Regurgitation by Doppler Echocardiography</vt:lpstr>
    </vt:vector>
  </TitlesOfParts>
  <Company>Oklahoma Heart Hospital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Dick, Shayla J</dc:creator>
  <cp:lastModifiedBy>Microsoft Office User</cp:lastModifiedBy>
  <cp:revision>61</cp:revision>
  <cp:lastPrinted>2017-10-13T17:30:38Z</cp:lastPrinted>
  <dcterms:created xsi:type="dcterms:W3CDTF">2017-09-26T20:08:14Z</dcterms:created>
  <dcterms:modified xsi:type="dcterms:W3CDTF">2018-02-13T20:29:35Z</dcterms:modified>
</cp:coreProperties>
</file>